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Averag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verage-regular.fntdata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52d35cf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52d35cf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52d35cf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52d35cf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552d35cf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552d35c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552d35cf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552d35cf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52d35cfd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52d35cfd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552d35cf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552d35cf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552d35cfd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552d35cf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552d35c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552d35c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552d35c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552d35c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552d35cf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552d35c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552d35c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552d35c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52d35cf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52d35c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552d35c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552d35c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552d35cf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552d35cf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552d35cf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552d35cf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52d35cfd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52d35cf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552d35cf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552d35cf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552d35cf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552d35cf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552d35cfd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552d35cfd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552d35cfd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552d35cfd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552d35cfd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552d35cfd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552d35cf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552d35cf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552d35cfd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552d35cfd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552d35cfd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552d35cfd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552d35cf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552d35cf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552d35cf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552d35cf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52d35cfd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52d35cf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552d35cf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552d35cf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52d35cf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552d35cf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552d35cf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552d35cf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52d35cf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52d35cf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Motopropulseur Hybrid - Groupe 1 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4710550" y="3342400"/>
            <a:ext cx="3671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Matheus Elyasha LOPES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Douglas Ricardo SANSAO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João Pedro ROSADA CANESIN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José  MENOCI NETO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Abdelhaq HADRI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Hamza BOUQOTTAYA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(BMW i3)</a:t>
            </a:r>
            <a:endParaRPr/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2" y="1695575"/>
            <a:ext cx="8258576" cy="33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442700" y="1384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 complet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(BMW i3)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143325" y="1445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Calcul du couple résistif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13" y="1837125"/>
            <a:ext cx="5987676" cy="323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Moteur Électrique</a:t>
            </a:r>
            <a:r>
              <a:rPr lang="fr"/>
              <a:t> (BMW i3)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152400" y="1417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Moteur Électrique (modèle moyen - calcul des puissances)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5" y="1880175"/>
            <a:ext cx="8961348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de réglage de la </a:t>
            </a:r>
            <a:r>
              <a:rPr lang="fr"/>
              <a:t>batterie (BMW i3)</a:t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1462750" y="1424500"/>
            <a:ext cx="71034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689425" y="1369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Batterie - Contrôle d'énergie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00" y="1714475"/>
            <a:ext cx="5397101" cy="32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(BMW i3)</a:t>
            </a: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5" y="1989025"/>
            <a:ext cx="8835950" cy="24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154025" y="1541650"/>
            <a:ext cx="7038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Moteur </a:t>
            </a:r>
            <a:r>
              <a:rPr lang="fr"/>
              <a:t>Thermique</a:t>
            </a:r>
            <a:r>
              <a:rPr lang="fr"/>
              <a:t> (correction cascade - Puissance et Vitesse)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>
            <p:ph idx="1" type="body"/>
          </p:nvPr>
        </p:nvSpPr>
        <p:spPr>
          <a:xfrm>
            <a:off x="154025" y="4571725"/>
            <a:ext cx="86223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Nous n'avons pas réussi à faire fonctionner correctement ce modèle de moteur à combustion interne, donc nous ne ferons un suivi qu'avec le modèle parallèle (où un autre modèle a été développé).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 e-tron)</a:t>
            </a:r>
            <a:endParaRPr/>
          </a:p>
        </p:txBody>
      </p:sp>
      <p:sp>
        <p:nvSpPr>
          <p:cNvPr id="324" name="Google Shape;32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49" y="1261425"/>
            <a:ext cx="6917102" cy="384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</p:txBody>
      </p:sp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Pour l’Audi A3, nous avons réalisé trois simulations: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Start &amp; Stop (20 seconds avec </a:t>
            </a:r>
            <a:r>
              <a:rPr lang="fr" sz="2400"/>
              <a:t>accélération</a:t>
            </a:r>
            <a:r>
              <a:rPr lang="fr" sz="2400"/>
              <a:t> et freinage)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Essai</a:t>
            </a:r>
            <a:r>
              <a:rPr lang="fr" sz="2400"/>
              <a:t> roulage normale à commande de vitesse constante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Essai vitesse maximale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haîne</a:t>
            </a:r>
            <a:r>
              <a:rPr lang="fr"/>
              <a:t> de traction parallèle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Électrique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50" y="2020000"/>
            <a:ext cx="53911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haîne de traction parallèle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1052550" y="1381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Batterie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125" y="1707975"/>
            <a:ext cx="4573375" cy="2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Chaîne de traction parallèle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Convertisseur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200" y="2006775"/>
            <a:ext cx="4667590" cy="2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922325"/>
            <a:ext cx="67761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Introduction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uFill>
                  <a:noFill/>
                </a:uFill>
                <a:latin typeface="Average"/>
                <a:ea typeface="Average"/>
                <a:cs typeface="Average"/>
                <a:sym typeface="Average"/>
                <a:hlinkClick action="ppaction://hlinksldjump" r:id="rId3"/>
              </a:rPr>
              <a:t>Objectif du projet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Étude préliminaire sur les architectures HEV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Modélisation sur simulink/Driveline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Optimisation du modèle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AutoNum type="arabicPeriod"/>
            </a:pPr>
            <a:r>
              <a:rPr lang="f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Conclusion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Chaîne de traction parallèle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 txBox="1"/>
          <p:nvPr>
            <p:ph idx="1" type="body"/>
          </p:nvPr>
        </p:nvSpPr>
        <p:spPr>
          <a:xfrm>
            <a:off x="1052550" y="1245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Moteur électrique: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51" y="1556775"/>
            <a:ext cx="5338250" cy="3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Chaîne de traction parallèle</a:t>
            </a:r>
            <a:endParaRPr/>
          </a:p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contrôleur</a:t>
            </a:r>
            <a:r>
              <a:rPr lang="fr"/>
              <a:t>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725" y="2131777"/>
            <a:ext cx="6456900" cy="2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Chaîne de traction parallèle</a:t>
            </a:r>
            <a:endParaRPr/>
          </a:p>
        </p:txBody>
      </p:sp>
      <p:sp>
        <p:nvSpPr>
          <p:cNvPr id="372" name="Google Shape;372;p38"/>
          <p:cNvSpPr txBox="1"/>
          <p:nvPr>
            <p:ph idx="1" type="body"/>
          </p:nvPr>
        </p:nvSpPr>
        <p:spPr>
          <a:xfrm>
            <a:off x="1223125" y="1406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Mécanique 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825" y="1798400"/>
            <a:ext cx="461635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commande de contrôle</a:t>
            </a:r>
            <a:endParaRPr/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775" y="1871213"/>
            <a:ext cx="49530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Start &amp; Stop - Vitesse</a:t>
            </a:r>
            <a:endParaRPr/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25" y="1567551"/>
            <a:ext cx="6596151" cy="32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Start &amp; Stop - Puissance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00" y="1307850"/>
            <a:ext cx="7714297" cy="376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Start &amp; Stop - Vitesse des moteurs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13" y="1307850"/>
            <a:ext cx="7891869" cy="384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Start &amp; Stop - Pertes électriques (batterie)</a:t>
            </a:r>
            <a:endParaRPr/>
          </a:p>
        </p:txBody>
      </p:sp>
      <p:sp>
        <p:nvSpPr>
          <p:cNvPr id="407" name="Google Shape;407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75" y="1358700"/>
            <a:ext cx="7519551" cy="366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constante - Fuel consumption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938" y="1307850"/>
            <a:ext cx="7480021" cy="36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constante - Puissance</a:t>
            </a:r>
            <a:endParaRPr/>
          </a:p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25" y="1307851"/>
            <a:ext cx="7481450" cy="364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Calendrier du projet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917875" y="935175"/>
            <a:ext cx="7620000" cy="3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 Novembre - Introduction de l’EI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 Novembre - "Etude bibliographique des différentes architectures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automobiles"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13 Novembre - “Mise en place du système choisi”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14 Novembre - "Définir une gestion du système tel que l’état de charge de la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batterie entre l’état initial et l’état final soit la même en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réduisant la consommation de carburant"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 Novembre - Soutenance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maximale - Vitesse du véhicule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44"/>
            <a:ext cx="7038896" cy="343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maximale - Vitesse des moteurs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63" y="1307850"/>
            <a:ext cx="7500177" cy="36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maximale - Puissance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175" y="1383238"/>
            <a:ext cx="6725550" cy="32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sur simulink/Driveline (Audi A3)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Vitesse maximale - Consommation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88" y="1307851"/>
            <a:ext cx="7406421" cy="36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Optimisation du modèle (Audi A3)</a:t>
            </a:r>
            <a:endParaRPr/>
          </a:p>
        </p:txBody>
      </p:sp>
      <p:sp>
        <p:nvSpPr>
          <p:cNvPr id="456" name="Google Shape;45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Simplification du modèle à cause des défis rencontrés. La transmission était une transmission simple, le </a:t>
            </a:r>
            <a:r>
              <a:rPr lang="fr"/>
              <a:t>convertisseur</a:t>
            </a:r>
            <a:r>
              <a:rPr lang="fr"/>
              <a:t> DC - DC était parfait.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Type de consommation utilisé pour le moteur thermique: </a:t>
            </a:r>
            <a:r>
              <a:rPr lang="fr"/>
              <a:t>"brake </a:t>
            </a:r>
            <a:r>
              <a:rPr lang="fr"/>
              <a:t>specific </a:t>
            </a:r>
            <a:r>
              <a:rPr lang="fr"/>
              <a:t>fuel consumption by speed and brake mean effective pressure</a:t>
            </a:r>
            <a:r>
              <a:rPr lang="fr"/>
              <a:t>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Des problèmes trouvés quand la vitesse du moteur arrive à 5000-6000 rpm ou en freinage.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La stratégie principale pour améliorer le modèle est de développer le </a:t>
            </a:r>
            <a:r>
              <a:rPr lang="fr"/>
              <a:t>contrôleur, ou bien trouver un contrôleur plus performant. (Ce qui est laissé pour un autre groupe)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Conclusions et commentaires du groupe</a:t>
            </a:r>
            <a:endParaRPr/>
          </a:p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 modèle s’avère une méthode approximative pour modéliser le comportement d’un véhicule hybrid réel. à fin d’atteindre des meilleurs et plus exactes résultats , le système doit être complexe et certains paramètres doivent être </a:t>
            </a:r>
            <a:r>
              <a:rPr lang="fr" sz="1800"/>
              <a:t>développés</a:t>
            </a:r>
            <a:r>
              <a:rPr lang="fr" sz="1800"/>
              <a:t> d’avantage.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par exemple : nécessité d’avoir un contrôleur plus capable de suivre la consigne, et aussi avoir une boite à vitesse plus </a:t>
            </a:r>
            <a:r>
              <a:rPr lang="fr" sz="1800"/>
              <a:t>réaliste</a:t>
            </a:r>
            <a:r>
              <a:rPr lang="fr" sz="1800"/>
              <a:t> à plusieurs rapport.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Conclusions et commentaires du groupe (2)</a:t>
            </a:r>
            <a:endParaRPr/>
          </a:p>
        </p:txBody>
      </p:sp>
      <p:sp>
        <p:nvSpPr>
          <p:cNvPr id="468" name="Google Shape;468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l’EI a été une façon d’apprendre à utiliser MATLAB et Simulink/Driveline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Les objectifs fixés au début ont été atteints totalement ou partiellement, mais limités par contrainte de temps.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La problématique de modélisation nous a donné un retard pour faire la partie du contrôleur et aussi la gestion d’énergie et carburant.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/>
          <p:nvPr>
            <p:ph type="title"/>
          </p:nvPr>
        </p:nvSpPr>
        <p:spPr>
          <a:xfrm>
            <a:off x="582800" y="17980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attention !</a:t>
            </a:r>
            <a:endParaRPr/>
          </a:p>
        </p:txBody>
      </p:sp>
      <p:sp>
        <p:nvSpPr>
          <p:cNvPr id="474" name="Google Shape;474;p53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487275"/>
            <a:ext cx="3274500" cy="29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Forte demande de véhicules hybrides à cause d’émission CO2 et la limitation des  </a:t>
            </a:r>
            <a:r>
              <a:rPr lang="fr" sz="1400"/>
              <a:t>ressources</a:t>
            </a:r>
            <a:r>
              <a:rPr lang="fr" sz="1400"/>
              <a:t> fossiles.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Voiture hybride comme solution vers une bonne transition énergétique.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Deux</a:t>
            </a:r>
            <a:r>
              <a:rPr lang="fr" sz="1400"/>
              <a:t> types de </a:t>
            </a:r>
            <a:r>
              <a:rPr lang="fr" sz="1400"/>
              <a:t>modélisation</a:t>
            </a:r>
            <a:r>
              <a:rPr lang="fr" sz="1400"/>
              <a:t>: électrique et thermique</a:t>
            </a:r>
            <a:endParaRPr sz="1400"/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375" y="971550"/>
            <a:ext cx="2867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375" y="2735800"/>
            <a:ext cx="286702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Mettre en oeuvre un modèle systémique de la </a:t>
            </a:r>
            <a:r>
              <a:rPr lang="fr" sz="1800"/>
              <a:t>chaîne</a:t>
            </a:r>
            <a:r>
              <a:rPr lang="fr" sz="1800"/>
              <a:t> de traction hybride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Mettre en oeuvre les outils de </a:t>
            </a:r>
            <a:r>
              <a:rPr lang="fr" sz="1800"/>
              <a:t>traitement</a:t>
            </a:r>
            <a:r>
              <a:rPr lang="fr" sz="1800"/>
              <a:t> numérique sous MATLAB/Simulink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Mettre en oeuvre une démarche de contrôle de l’ensemble de la </a:t>
            </a:r>
            <a:r>
              <a:rPr lang="fr" sz="1800"/>
              <a:t>chaîne</a:t>
            </a:r>
            <a:r>
              <a:rPr lang="fr" sz="1800"/>
              <a:t> hybride du conducteur aux roues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Introduction au dimensionnement sur cycle:  complexité du système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Étude </a:t>
            </a:r>
            <a:r>
              <a:rPr lang="fr"/>
              <a:t>préliminaire - Série</a:t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15" y="1105325"/>
            <a:ext cx="5111962" cy="3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Étude préliminaire - Parallel</a:t>
            </a:r>
            <a:endParaRPr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13" y="1403475"/>
            <a:ext cx="5985374" cy="323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Étude préliminaire - Comparaison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Série</a:t>
            </a:r>
            <a:endParaRPr sz="1800"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batteries plus puissantes sont nécessaires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conversion d’énergie mécanique en énergie électrique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récupération par freinage</a:t>
            </a:r>
            <a:endParaRPr sz="1800"/>
          </a:p>
        </p:txBody>
      </p:sp>
      <p:sp>
        <p:nvSpPr>
          <p:cNvPr id="274" name="Google Shape;274;p2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Parallel</a:t>
            </a:r>
            <a:endParaRPr sz="1800"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moteurs peuvent agir indépendamment sur la traction.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transmission mécanique optimale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récupération par freinage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de l’architecture</a:t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14014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Série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Modèle choisi: BMW i3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João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José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/>
              <a:t>Douglas</a:t>
            </a:r>
            <a:endParaRPr sz="1800"/>
          </a:p>
        </p:txBody>
      </p:sp>
      <p:sp>
        <p:nvSpPr>
          <p:cNvPr id="281" name="Google Shape;281;p2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Parallel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Modèle choisi: Audi A3 e-Tron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Matheus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Abdelhaq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/>
              <a:t>Hamza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